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8" r:id="rId2"/>
    <p:sldId id="260" r:id="rId3"/>
    <p:sldId id="387" r:id="rId4"/>
    <p:sldId id="259" r:id="rId5"/>
    <p:sldId id="428" r:id="rId6"/>
    <p:sldId id="430" r:id="rId7"/>
    <p:sldId id="429" r:id="rId8"/>
    <p:sldId id="431" r:id="rId9"/>
    <p:sldId id="358" r:id="rId10"/>
    <p:sldId id="323" r:id="rId11"/>
    <p:sldId id="432" r:id="rId12"/>
    <p:sldId id="433" r:id="rId13"/>
    <p:sldId id="396" r:id="rId14"/>
    <p:sldId id="376" r:id="rId15"/>
    <p:sldId id="317" r:id="rId16"/>
    <p:sldId id="320" r:id="rId17"/>
    <p:sldId id="321" r:id="rId18"/>
    <p:sldId id="322" r:id="rId19"/>
    <p:sldId id="319" r:id="rId20"/>
    <p:sldId id="325" r:id="rId21"/>
    <p:sldId id="411" r:id="rId22"/>
    <p:sldId id="397" r:id="rId23"/>
    <p:sldId id="412" r:id="rId24"/>
    <p:sldId id="398" r:id="rId25"/>
    <p:sldId id="399" r:id="rId26"/>
    <p:sldId id="335" r:id="rId27"/>
    <p:sldId id="329" r:id="rId28"/>
    <p:sldId id="316" r:id="rId29"/>
    <p:sldId id="338" r:id="rId30"/>
    <p:sldId id="435" r:id="rId31"/>
    <p:sldId id="439" r:id="rId32"/>
    <p:sldId id="440" r:id="rId33"/>
    <p:sldId id="437" r:id="rId34"/>
    <p:sldId id="441" r:id="rId35"/>
    <p:sldId id="443" r:id="rId36"/>
    <p:sldId id="442" r:id="rId37"/>
    <p:sldId id="438" r:id="rId38"/>
    <p:sldId id="409" r:id="rId39"/>
    <p:sldId id="419" r:id="rId40"/>
    <p:sldId id="413" r:id="rId41"/>
    <p:sldId id="404" r:id="rId42"/>
    <p:sldId id="421" r:id="rId43"/>
    <p:sldId id="422" r:id="rId44"/>
    <p:sldId id="423" r:id="rId45"/>
    <p:sldId id="401" r:id="rId46"/>
    <p:sldId id="405" r:id="rId47"/>
    <p:sldId id="390" r:id="rId48"/>
    <p:sldId id="392" r:id="rId49"/>
    <p:sldId id="393" r:id="rId50"/>
    <p:sldId id="315" r:id="rId51"/>
    <p:sldId id="289" r:id="rId52"/>
    <p:sldId id="290" r:id="rId53"/>
    <p:sldId id="298" r:id="rId54"/>
    <p:sldId id="299" r:id="rId55"/>
    <p:sldId id="414" r:id="rId56"/>
    <p:sldId id="427" r:id="rId57"/>
    <p:sldId id="330" r:id="rId58"/>
    <p:sldId id="337" r:id="rId59"/>
    <p:sldId id="310" r:id="rId60"/>
    <p:sldId id="347" r:id="rId61"/>
    <p:sldId id="350" r:id="rId62"/>
    <p:sldId id="351" r:id="rId63"/>
    <p:sldId id="356" r:id="rId64"/>
    <p:sldId id="309" r:id="rId65"/>
    <p:sldId id="344" r:id="rId66"/>
    <p:sldId id="328" r:id="rId67"/>
    <p:sldId id="308" r:id="rId68"/>
  </p:sldIdLst>
  <p:sldSz cx="6858000" cy="9144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43"/>
  </p:normalViewPr>
  <p:slideViewPr>
    <p:cSldViewPr>
      <p:cViewPr varScale="1">
        <p:scale>
          <a:sx n="68" d="100"/>
          <a:sy n="68" d="100"/>
        </p:scale>
        <p:origin x="3656" y="20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B3F3D-89AB-554C-AB97-2D3260F18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8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55A57-60C9-DF44-B862-6302B8B73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6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E4F64-2AFD-2241-BFD1-CAA4E0AE4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3DB75-D3C6-9944-80B1-98F75148C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6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A759-0B07-ED46-9459-8A14C6968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7F322-D57A-DA4B-BA60-F23A7E5AC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7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AA52D-4692-1645-A6FF-B3A3528BC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8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F6D1C-2970-7D4F-91DF-E3AFF20B2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7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9D47A-2A71-C943-8299-4DAC86CB0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7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E7D2-2421-EB43-BE3E-C6670893D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5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8982-E4D8-E743-8D6F-1FBE00FA7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9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FA0CB7-6A74-FA45-9969-04FB5E054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mejiam@fiu.ed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mailto:mejiam@fiu.edu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cabookbinding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the scream blurred.psd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4191000" cy="554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990600" y="1219200"/>
            <a:ext cx="4748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How to navigate graduation at FIU</a:t>
            </a:r>
            <a:endParaRPr lang="en-US" dirty="0"/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60241" y="8534400"/>
            <a:ext cx="5305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Mo Donnelly - Assoc. Dean – Fall, 2020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STEP 2:  DEVELOP THE TIMELINE</a:t>
            </a:r>
          </a:p>
        </p:txBody>
      </p:sp>
      <p:pic>
        <p:nvPicPr>
          <p:cNvPr id="20482" name="Picture 3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3036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59563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b="1" dirty="0"/>
              <a:t>Figure out the timeline and due dates:</a:t>
            </a:r>
          </a:p>
          <a:p>
            <a:endParaRPr lang="en-US" sz="2800" b="1" dirty="0"/>
          </a:p>
          <a:p>
            <a:pPr>
              <a:buFont typeface="Times" charset="0"/>
              <a:buAutoNum type="arabicPeriod"/>
            </a:pPr>
            <a:r>
              <a:rPr lang="en-US" sz="2800" b="1" dirty="0"/>
              <a:t>UGS - 3 weeks before defense</a:t>
            </a:r>
          </a:p>
          <a:p>
            <a:pPr>
              <a:buFont typeface="Times" charset="0"/>
              <a:buAutoNum type="arabicPeriod"/>
            </a:pPr>
            <a:endParaRPr lang="en-US" sz="2800" b="1" dirty="0"/>
          </a:p>
          <a:p>
            <a:pPr>
              <a:buFont typeface="Times" charset="0"/>
              <a:buAutoNum type="arabicPeriod"/>
            </a:pPr>
            <a:r>
              <a:rPr lang="en-US" sz="2800" b="1" u="sng" dirty="0"/>
              <a:t>CASE - 4 weeks before defense</a:t>
            </a:r>
          </a:p>
          <a:p>
            <a:pPr>
              <a:buFont typeface="Times" charset="0"/>
              <a:buAutoNum type="arabicPeriod"/>
            </a:pPr>
            <a:endParaRPr lang="en-US" sz="2800" b="1" dirty="0"/>
          </a:p>
          <a:p>
            <a:pPr>
              <a:buFont typeface="Times" charset="0"/>
              <a:buAutoNum type="arabicPeriod"/>
            </a:pPr>
            <a:r>
              <a:rPr lang="en-US" sz="2800" b="1" dirty="0"/>
              <a:t>GPD - 5 weeks before defense</a:t>
            </a:r>
            <a:r>
              <a:rPr lang="en-US" sz="2800" dirty="0"/>
              <a:t>***</a:t>
            </a:r>
            <a:endParaRPr 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5800"/>
            <a:ext cx="6858000" cy="5222721"/>
          </a:xfrm>
          <a:prstGeom prst="rect">
            <a:avLst/>
          </a:prstGeom>
        </p:spPr>
      </p:pic>
      <p:pic>
        <p:nvPicPr>
          <p:cNvPr id="3" name="Picture 14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7620000"/>
            <a:ext cx="11541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70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5800"/>
            <a:ext cx="6858000" cy="52227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286000" y="46482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4" name="Picture 14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7620000"/>
            <a:ext cx="11541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84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391400"/>
            <a:ext cx="63217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ETD due CASE 25 November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4049"/>
            <a:ext cx="6858000" cy="43477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78" y="4109936"/>
            <a:ext cx="6858000" cy="43482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858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590800" y="2590800"/>
            <a:ext cx="183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Defense Date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209800" y="3886200"/>
            <a:ext cx="533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209800" y="3200400"/>
            <a:ext cx="533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2133600" y="25146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2209800" y="7315200"/>
            <a:ext cx="762000" cy="685800"/>
          </a:xfrm>
          <a:prstGeom prst="rect">
            <a:avLst/>
          </a:prstGeom>
          <a:solidFill>
            <a:srgbClr val="FF00FF">
              <a:alpha val="3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6858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238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Due Date I - UGS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133600" y="25146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209800" y="7010400"/>
            <a:ext cx="762000" cy="685800"/>
          </a:xfrm>
          <a:prstGeom prst="rect">
            <a:avLst/>
          </a:prstGeom>
          <a:solidFill>
            <a:srgbClr val="FF00FF">
              <a:alpha val="3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2209800" y="5105400"/>
            <a:ext cx="762000" cy="609600"/>
          </a:xfrm>
          <a:prstGeom prst="rect">
            <a:avLst/>
          </a:prstGeom>
          <a:solidFill>
            <a:srgbClr val="0080FF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6858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433638" y="1905000"/>
            <a:ext cx="207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Date II - A &amp; S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2133600" y="38100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2209800" y="7010400"/>
            <a:ext cx="762000" cy="685800"/>
          </a:xfrm>
          <a:prstGeom prst="rect">
            <a:avLst/>
          </a:prstGeom>
          <a:solidFill>
            <a:srgbClr val="FF00FF">
              <a:alpha val="3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2209800" y="5105400"/>
            <a:ext cx="762000" cy="609600"/>
          </a:xfrm>
          <a:prstGeom prst="rect">
            <a:avLst/>
          </a:prstGeom>
          <a:solidFill>
            <a:srgbClr val="0080FF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2209800" y="4419600"/>
            <a:ext cx="762000" cy="685800"/>
          </a:xfrm>
          <a:prstGeom prst="rect">
            <a:avLst/>
          </a:prstGeom>
          <a:solidFill>
            <a:srgbClr val="00FF00">
              <a:alpha val="36078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858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209800" y="2286000"/>
            <a:ext cx="300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Date Due III - To GPD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2209800" y="7391400"/>
            <a:ext cx="762000" cy="685800"/>
          </a:xfrm>
          <a:prstGeom prst="rect">
            <a:avLst/>
          </a:prstGeom>
          <a:solidFill>
            <a:srgbClr val="FF00FF">
              <a:alpha val="3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2209800" y="5486400"/>
            <a:ext cx="762000" cy="609600"/>
          </a:xfrm>
          <a:prstGeom prst="rect">
            <a:avLst/>
          </a:prstGeom>
          <a:solidFill>
            <a:srgbClr val="0080FF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2209800" y="4800600"/>
            <a:ext cx="762000" cy="685800"/>
          </a:xfrm>
          <a:prstGeom prst="rect">
            <a:avLst/>
          </a:prstGeom>
          <a:solidFill>
            <a:srgbClr val="00FF00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2209800" y="4114800"/>
            <a:ext cx="762000" cy="685800"/>
          </a:xfrm>
          <a:prstGeom prst="rect">
            <a:avLst/>
          </a:prstGeom>
          <a:solidFill>
            <a:srgbClr val="969696">
              <a:alpha val="3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304800" y="130189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STEP 3:  APPLY FOR GRADUATION, ETC.</a:t>
            </a:r>
          </a:p>
        </p:txBody>
      </p:sp>
      <p:pic>
        <p:nvPicPr>
          <p:cNvPr id="28674" name="Picture 3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1" y="7557968"/>
            <a:ext cx="1143000" cy="143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81000" y="1911490"/>
            <a:ext cx="6172200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You need to apply for graduation online</a:t>
            </a:r>
          </a:p>
          <a:p>
            <a:r>
              <a:rPr lang="en-US" dirty="0"/>
              <a:t>with </a:t>
            </a:r>
            <a:r>
              <a:rPr lang="en-US" dirty="0" err="1"/>
              <a:t>Panthersoft</a:t>
            </a:r>
            <a:r>
              <a:rPr lang="en-US" dirty="0"/>
              <a:t>.  If you have applied before, you may need to go to the office and get reinstated. 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deadline for application is </a:t>
            </a:r>
            <a:r>
              <a:rPr lang="en-US" dirty="0">
                <a:solidFill>
                  <a:srgbClr val="FF0000"/>
                </a:solidFill>
              </a:rPr>
              <a:t>11 Sept 2020.</a:t>
            </a:r>
          </a:p>
          <a:p>
            <a:endParaRPr lang="en-US" dirty="0"/>
          </a:p>
          <a:p>
            <a:r>
              <a:rPr lang="en-US" dirty="0"/>
              <a:t>You need to make sure you have enough</a:t>
            </a:r>
          </a:p>
          <a:p>
            <a:r>
              <a:rPr lang="en-US" dirty="0"/>
              <a:t>credits and fulfilled all requirements.  Work with your GPD/GPS. You need to make sure you have no Incomplete grades on your transcript, fulfilled all requirements and your GPA is 3.0 or better. </a:t>
            </a:r>
          </a:p>
          <a:p>
            <a:endParaRPr lang="en-US" dirty="0"/>
          </a:p>
          <a:p>
            <a:r>
              <a:rPr lang="en-US" dirty="0"/>
              <a:t>You need to make sure you have enrolled </a:t>
            </a:r>
          </a:p>
          <a:p>
            <a:r>
              <a:rPr lang="en-US" dirty="0"/>
              <a:t>or are enrolled in Defense Seminar </a:t>
            </a:r>
            <a:r>
              <a:rPr lang="en-US" i="1" dirty="0"/>
              <a:t>if required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6705600"/>
            <a:ext cx="182205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2362200"/>
            <a:ext cx="6858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4000" b="1" dirty="0"/>
              <a:t>Ask GPD/GPS </a:t>
            </a:r>
          </a:p>
          <a:p>
            <a:r>
              <a:rPr lang="en-US" sz="4000" b="1" dirty="0"/>
              <a:t>Ask Mo (CASE)</a:t>
            </a:r>
          </a:p>
          <a:p>
            <a:r>
              <a:rPr lang="en-US" sz="4000" b="1" dirty="0"/>
              <a:t>Ask </a:t>
            </a:r>
            <a:r>
              <a:rPr lang="en-US" sz="4000" b="1" dirty="0" err="1"/>
              <a:t>Mery</a:t>
            </a:r>
            <a:r>
              <a:rPr lang="en-US" sz="4000" b="1" dirty="0"/>
              <a:t> Castro (CASE)</a:t>
            </a:r>
          </a:p>
          <a:p>
            <a:endParaRPr lang="en-US" sz="4000" dirty="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03200" y="5105400"/>
            <a:ext cx="6629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/>
              <a:t>maureen.a.donnelly@gmail.com</a:t>
            </a:r>
            <a:endParaRPr lang="en-US" sz="3600" b="1" dirty="0"/>
          </a:p>
          <a:p>
            <a:pPr>
              <a:spcBef>
                <a:spcPct val="50000"/>
              </a:spcBef>
            </a:pPr>
            <a:endParaRPr lang="en-US" sz="3600" b="1" dirty="0"/>
          </a:p>
          <a:p>
            <a:pPr>
              <a:spcBef>
                <a:spcPct val="50000"/>
              </a:spcBef>
            </a:pPr>
            <a:endParaRPr lang="en-US" sz="3600" b="1" dirty="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1000" y="1371600"/>
            <a:ext cx="607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/>
              <a:t>If you have questions:  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524000" y="5791200"/>
            <a:ext cx="3441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600" b="1" dirty="0" err="1"/>
              <a:t>mejiam@fiu.edu</a:t>
            </a:r>
            <a:endParaRPr lang="en-US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"/>
          <p:cNvSpPr txBox="1">
            <a:spLocks noChangeArrowheads="1"/>
          </p:cNvSpPr>
          <p:nvPr/>
        </p:nvSpPr>
        <p:spPr bwMode="auto">
          <a:xfrm>
            <a:off x="100914" y="1614784"/>
            <a:ext cx="66808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                              PDA Check &amp; </a:t>
            </a:r>
          </a:p>
          <a:p>
            <a:r>
              <a:rPr lang="en-US" dirty="0"/>
              <a:t>Application for Graduation is a </a:t>
            </a:r>
            <a:r>
              <a:rPr lang="en-US" dirty="0" err="1"/>
              <a:t>Panthersoft</a:t>
            </a:r>
            <a:r>
              <a:rPr lang="en-US" dirty="0"/>
              <a:t>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4284"/>
            <a:ext cx="6858000" cy="60687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2160884"/>
            <a:ext cx="6858000" cy="606871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0" y="6809084"/>
            <a:ext cx="16764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24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2700"/>
            <a:ext cx="6858000" cy="65630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2700"/>
            <a:ext cx="6858000" cy="65630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0" y="4876800"/>
            <a:ext cx="1295400" cy="2286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46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479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22500"/>
            <a:ext cx="68580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60198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609600" y="5181600"/>
            <a:ext cx="55499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Four criteria must be met to process</a:t>
            </a:r>
          </a:p>
          <a:p>
            <a:r>
              <a:rPr lang="en-US"/>
              <a:t>application for graduation:</a:t>
            </a:r>
          </a:p>
          <a:p>
            <a:r>
              <a:rPr lang="en-US"/>
              <a:t>	</a:t>
            </a:r>
          </a:p>
          <a:p>
            <a:r>
              <a:rPr lang="en-US"/>
              <a:t>	Enrolled in current semester</a:t>
            </a:r>
          </a:p>
          <a:p>
            <a:r>
              <a:rPr lang="en-US"/>
              <a:t>	Admit Term not equal to Grad Term</a:t>
            </a:r>
          </a:p>
          <a:p>
            <a:r>
              <a:rPr lang="en-US"/>
              <a:t>	Cum GPA </a:t>
            </a:r>
            <a:r>
              <a:rPr lang="en-US" u="sng"/>
              <a:t>&gt;</a:t>
            </a:r>
            <a:r>
              <a:rPr lang="en-US"/>
              <a:t> 3.0</a:t>
            </a:r>
          </a:p>
          <a:p>
            <a:endParaRPr lang="en-US"/>
          </a:p>
          <a:p>
            <a:r>
              <a:rPr lang="en-US"/>
              <a:t>	***Cum Credit (PhD) &gt; 60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304800" y="1630362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/>
              <a:t>STEP 4:  DEFENSE DEADLINES</a:t>
            </a:r>
          </a:p>
        </p:txBody>
      </p:sp>
      <p:pic>
        <p:nvPicPr>
          <p:cNvPr id="34818" name="Picture 3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6858000"/>
            <a:ext cx="17605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09600" y="1460480"/>
            <a:ext cx="5486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en-US" sz="4000" dirty="0"/>
              <a:t>The last day to defend</a:t>
            </a:r>
          </a:p>
          <a:p>
            <a:pPr algn="ctr"/>
            <a:r>
              <a:rPr lang="en-US" sz="4000" dirty="0"/>
              <a:t>for FALL 2020 is: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b="1" dirty="0"/>
              <a:t>13 NOVEMBER 2020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1143000" y="1130300"/>
            <a:ext cx="480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STEP 5:  THESIS TO COMMITTEE </a:t>
            </a:r>
          </a:p>
        </p:txBody>
      </p:sp>
      <p:pic>
        <p:nvPicPr>
          <p:cNvPr id="35842" name="Picture 3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6629400"/>
            <a:ext cx="182199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76200" y="2105025"/>
            <a:ext cx="6629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/>
              <a:t>The version you turn in to the University must be in the proper, final University Format. Copyright release. </a:t>
            </a:r>
          </a:p>
          <a:p>
            <a:endParaRPr lang="en-US" sz="3200" dirty="0"/>
          </a:p>
          <a:p>
            <a:r>
              <a:rPr lang="en-US" sz="3200" dirty="0"/>
              <a:t>The formats are all explained at the </a:t>
            </a:r>
            <a:br>
              <a:rPr lang="en-US" sz="3200" dirty="0"/>
            </a:br>
            <a:r>
              <a:rPr lang="en-US" sz="3200" dirty="0"/>
              <a:t>UGS website.</a:t>
            </a:r>
          </a:p>
          <a:p>
            <a:endParaRPr lang="en-US" sz="3200" dirty="0"/>
          </a:p>
          <a:p>
            <a:r>
              <a:rPr lang="en-US" sz="3200" b="1" dirty="0"/>
              <a:t>http://</a:t>
            </a:r>
            <a:r>
              <a:rPr lang="en-US" sz="3200" b="1" dirty="0" err="1"/>
              <a:t>gradschool.fiu.edu</a:t>
            </a:r>
            <a:r>
              <a:rPr lang="en-US" sz="3200" b="1" dirty="0"/>
              <a:t>/electronic-thesis-</a:t>
            </a:r>
            <a:r>
              <a:rPr lang="en-US" sz="3200" b="1" dirty="0" err="1"/>
              <a:t>dissertation.shtml</a:t>
            </a:r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7162800"/>
            <a:ext cx="139686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838200" y="2120900"/>
            <a:ext cx="518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/>
              <a:t>Page ii – Signature Page &amp; Forms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04800" y="3492500"/>
            <a:ext cx="6248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	Prepare Page ii (no signatures)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Signatures are no longer required, but page ii is required.  It must conform to UGS guidelines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560388" y="6319838"/>
            <a:ext cx="591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i="1" u="sng" dirty="0"/>
              <a:t>MAKE SURE UGS FORMS ARE CURRENT!!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338515" y="1828800"/>
            <a:ext cx="6494085" cy="575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4800" b="1" dirty="0"/>
              <a:t>ESSENTIAL Websites:</a:t>
            </a:r>
          </a:p>
          <a:p>
            <a:endParaRPr lang="en-US" sz="4800" b="1" dirty="0"/>
          </a:p>
          <a:p>
            <a:endParaRPr lang="en-US" sz="4800" b="1" dirty="0"/>
          </a:p>
          <a:p>
            <a:r>
              <a:rPr lang="en-US" sz="3200" b="1" dirty="0"/>
              <a:t>https://case.fiu.edu/about/resources/</a:t>
            </a:r>
          </a:p>
          <a:p>
            <a:r>
              <a:rPr lang="en-US" sz="3200" b="1" dirty="0"/>
              <a:t>current-students/graduate-students/</a:t>
            </a:r>
          </a:p>
          <a:p>
            <a:r>
              <a:rPr lang="en-US" sz="3200" b="1" dirty="0" err="1"/>
              <a:t>index.html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 err="1"/>
              <a:t>gradschool.fiu.edu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 err="1"/>
              <a:t>libguides.fiu.edu</a:t>
            </a:r>
            <a:r>
              <a:rPr lang="en-US" sz="3200" b="1" dirty="0"/>
              <a:t>/</a:t>
            </a:r>
            <a:r>
              <a:rPr lang="en-US" sz="3200" b="1" dirty="0" err="1"/>
              <a:t>etd</a:t>
            </a:r>
            <a:endParaRPr lang="en-US" sz="3200" b="1" dirty="0"/>
          </a:p>
        </p:txBody>
      </p:sp>
      <p:pic>
        <p:nvPicPr>
          <p:cNvPr id="3" name="Picture 14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7772400"/>
            <a:ext cx="11541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498013"/>
            <a:ext cx="4605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/>
              <a:t>gradschool.fiu.edu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09600" y="5469813"/>
            <a:ext cx="609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33800"/>
            <a:ext cx="6858000" cy="472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92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9900"/>
            <a:ext cx="6858000" cy="56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77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9900"/>
            <a:ext cx="6858000" cy="56583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62000" y="4800600"/>
            <a:ext cx="14478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45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4400"/>
            <a:ext cx="6858000" cy="47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21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4400"/>
            <a:ext cx="6858000" cy="47695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57200" y="6477000"/>
            <a:ext cx="609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02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1100"/>
            <a:ext cx="6858000" cy="42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9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4400"/>
            <a:ext cx="6858000" cy="47695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066800" y="6477000"/>
            <a:ext cx="1295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20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1800"/>
            <a:ext cx="6858000" cy="57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5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6900"/>
            <a:ext cx="6858000" cy="2861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209800"/>
            <a:ext cx="210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Brandie Course</a:t>
            </a:r>
          </a:p>
        </p:txBody>
      </p:sp>
    </p:spTree>
    <p:extLst>
      <p:ext uri="{BB962C8B-B14F-4D97-AF65-F5344CB8AC3E}">
        <p14:creationId xmlns:p14="http://schemas.microsoft.com/office/powerpoint/2010/main" val="632665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3400"/>
            <a:ext cx="6858000" cy="29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457200" y="18288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STEP 1:  SELECT THE DEFENSE DATE</a:t>
            </a:r>
            <a:endParaRPr lang="en-US" dirty="0"/>
          </a:p>
        </p:txBody>
      </p:sp>
      <p:pic>
        <p:nvPicPr>
          <p:cNvPr id="16386" name="Picture 14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488" y="7543800"/>
            <a:ext cx="11541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6"/>
          <p:cNvSpPr txBox="1">
            <a:spLocks noChangeArrowheads="1"/>
          </p:cNvSpPr>
          <p:nvPr/>
        </p:nvSpPr>
        <p:spPr bwMode="auto">
          <a:xfrm>
            <a:off x="76200" y="2590800"/>
            <a:ext cx="67818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1.  You need to select a defense date, time,</a:t>
            </a:r>
          </a:p>
          <a:p>
            <a:r>
              <a:rPr lang="en-US" dirty="0"/>
              <a:t>and place.  All defenses in Fall, 2020 will be held</a:t>
            </a:r>
          </a:p>
          <a:p>
            <a:r>
              <a:rPr lang="en-US" dirty="0"/>
              <a:t>remotely over Zoom.  </a:t>
            </a:r>
          </a:p>
          <a:p>
            <a:r>
              <a:rPr lang="en-US" dirty="0"/>
              <a:t>3.  The defense must be public, it must be advertised, and it must occur during normal business hours.  No Holidays or weekends. </a:t>
            </a:r>
          </a:p>
          <a:p>
            <a:r>
              <a:rPr lang="en-US" dirty="0"/>
              <a:t>4.  Make sure committee members have the rubrics required for the thesis &amp; seminar:                            </a:t>
            </a:r>
            <a:r>
              <a:rPr lang="en-US" b="1" dirty="0"/>
              <a:t>https://</a:t>
            </a:r>
            <a:r>
              <a:rPr lang="en-US" b="1" dirty="0" err="1"/>
              <a:t>case.fiu.edu</a:t>
            </a:r>
            <a:r>
              <a:rPr lang="en-US" b="1" dirty="0"/>
              <a:t>/about/resources/</a:t>
            </a:r>
          </a:p>
          <a:p>
            <a:r>
              <a:rPr lang="en-US" b="1" dirty="0"/>
              <a:t>current-students/graduate-students/</a:t>
            </a:r>
          </a:p>
          <a:p>
            <a:r>
              <a:rPr lang="en-US" b="1" dirty="0" err="1"/>
              <a:t>index.html</a:t>
            </a:r>
            <a:r>
              <a:rPr lang="en-US" b="1" dirty="0"/>
              <a:t>. </a:t>
            </a:r>
          </a:p>
          <a:p>
            <a:r>
              <a:rPr lang="en-US" sz="2800" b="1" dirty="0"/>
              <a:t>5.  Explain Rubrics</a:t>
            </a:r>
            <a:r>
              <a:rPr lang="en-US" sz="2800" dirty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8100"/>
            <a:ext cx="6858000" cy="398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51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5600"/>
            <a:ext cx="6858000" cy="589135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63800"/>
            <a:ext cx="6858000" cy="420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11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3400"/>
            <a:ext cx="6858000" cy="55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6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2700"/>
            <a:ext cx="6858000" cy="40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53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54525"/>
            <a:ext cx="68580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752" y="2057400"/>
            <a:ext cx="6794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Michael R. </a:t>
            </a:r>
            <a:r>
              <a:rPr lang="en-US" sz="3200" dirty="0" err="1"/>
              <a:t>Heithaus</a:t>
            </a:r>
            <a:r>
              <a:rPr lang="en-US" sz="3200" dirty="0"/>
              <a:t> </a:t>
            </a:r>
            <a:r>
              <a:rPr lang="mr-IN" sz="3200" dirty="0"/>
              <a:t>–</a:t>
            </a:r>
            <a:r>
              <a:rPr lang="en-US" sz="3200" dirty="0"/>
              <a:t> Dean</a:t>
            </a:r>
          </a:p>
          <a:p>
            <a:r>
              <a:rPr lang="en-US" sz="3200" dirty="0"/>
              <a:t>College of Arts, Sciences and Education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6858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Screen Shot 2015-09-10 at 1.35.2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7600"/>
            <a:ext cx="68580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76200" y="3378200"/>
            <a:ext cx="669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/>
              <a:t>Title page does not have a page number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1143000" y="1900237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Click the box to delete page number</a:t>
            </a:r>
          </a:p>
        </p:txBody>
      </p:sp>
      <p:pic>
        <p:nvPicPr>
          <p:cNvPr id="44034" name="Picture 3" descr="Screen Shot 2015-09-10 at 1.51.2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1000"/>
            <a:ext cx="68580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438400" y="5410200"/>
            <a:ext cx="9906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5800"/>
            <a:ext cx="6858000" cy="5222721"/>
          </a:xfrm>
          <a:prstGeom prst="rect">
            <a:avLst/>
          </a:prstGeom>
        </p:spPr>
      </p:pic>
      <p:pic>
        <p:nvPicPr>
          <p:cNvPr id="3" name="Picture 14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7620000"/>
            <a:ext cx="11541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349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431800" y="176528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STEP 6:  DEFENSE ANNOUNCEMENT</a:t>
            </a:r>
            <a:endParaRPr lang="en-US"/>
          </a:p>
        </p:txBody>
      </p:sp>
      <p:pic>
        <p:nvPicPr>
          <p:cNvPr id="47106" name="Picture 3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6400800"/>
            <a:ext cx="21256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228600" y="2755880"/>
            <a:ext cx="64287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Once the details are finalized, you need</a:t>
            </a:r>
          </a:p>
          <a:p>
            <a:r>
              <a:rPr lang="en-US" dirty="0"/>
              <a:t>to prepare the defense announcement.</a:t>
            </a:r>
          </a:p>
          <a:p>
            <a:endParaRPr lang="en-US" dirty="0"/>
          </a:p>
          <a:p>
            <a:r>
              <a:rPr lang="en-US" dirty="0"/>
              <a:t>Send this announcement to the GPD and</a:t>
            </a:r>
          </a:p>
          <a:p>
            <a:r>
              <a:rPr lang="en-US" dirty="0"/>
              <a:t>the GP Secretary, and to CASE (</a:t>
            </a:r>
            <a:r>
              <a:rPr lang="en-US" dirty="0">
                <a:hlinkClick r:id="rId3"/>
              </a:rPr>
              <a:t>mejiam@fiu.edu</a:t>
            </a:r>
            <a:r>
              <a:rPr lang="en-US" dirty="0"/>
              <a:t>).</a:t>
            </a:r>
          </a:p>
          <a:p>
            <a:r>
              <a:rPr lang="en-US" dirty="0"/>
              <a:t>UGS also needs it when you submit M-3/D-5.  </a:t>
            </a:r>
          </a:p>
          <a:p>
            <a:endParaRPr lang="en-US" dirty="0"/>
          </a:p>
          <a:p>
            <a:r>
              <a:rPr lang="en-US" dirty="0"/>
              <a:t>Announce the defense over your departmental</a:t>
            </a:r>
          </a:p>
          <a:p>
            <a:r>
              <a:rPr lang="en-US" dirty="0"/>
              <a:t>list servers.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5"/>
          <p:cNvSpPr txBox="1">
            <a:spLocks noChangeArrowheads="1"/>
          </p:cNvSpPr>
          <p:nvPr/>
        </p:nvSpPr>
        <p:spPr bwMode="auto">
          <a:xfrm>
            <a:off x="517525" y="593725"/>
            <a:ext cx="573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1202" name="Text Box 6"/>
          <p:cNvSpPr txBox="1">
            <a:spLocks noChangeArrowheads="1"/>
          </p:cNvSpPr>
          <p:nvPr/>
        </p:nvSpPr>
        <p:spPr bwMode="auto">
          <a:xfrm>
            <a:off x="631825" y="677863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512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591319"/>
              </p:ext>
            </p:extLst>
          </p:nvPr>
        </p:nvGraphicFramePr>
        <p:xfrm>
          <a:off x="910959" y="1266825"/>
          <a:ext cx="5108841" cy="757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3" name="Document" r:id="rId3" imgW="5486400" imgH="8128000" progId="Word.Document.8">
                  <p:embed/>
                </p:oleObj>
              </mc:Choice>
              <mc:Fallback>
                <p:oleObj name="Document" r:id="rId3" imgW="5486400" imgH="8128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959" y="1266825"/>
                        <a:ext cx="5108841" cy="757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24010"/>
            <a:ext cx="21256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2933700" y="1733610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To finish.........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365125" y="4543485"/>
            <a:ext cx="6111875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rabicPeriod"/>
            </a:pPr>
            <a:r>
              <a:rPr lang="en-US" dirty="0"/>
              <a:t>Get Copyright Release from Journals. Get the instructions to authors from journals if format is odd.  You must show UGS proof of format if you use journal formats.    </a:t>
            </a:r>
          </a:p>
          <a:p>
            <a:pPr>
              <a:buFont typeface="Times" charset="0"/>
              <a:buAutoNum type="arabicPeriod"/>
            </a:pPr>
            <a:r>
              <a:rPr lang="en-US" dirty="0"/>
              <a:t>The committee members must sign M3/D5 (says the documents is defensible)</a:t>
            </a:r>
            <a:r>
              <a:rPr lang="en-US"/>
              <a:t>. </a:t>
            </a:r>
          </a:p>
          <a:p>
            <a:pPr>
              <a:buFont typeface="Times" charset="0"/>
              <a:buAutoNum type="arabicPeriod"/>
            </a:pPr>
            <a:r>
              <a:rPr lang="en-US"/>
              <a:t>The </a:t>
            </a:r>
            <a:r>
              <a:rPr lang="en-US" dirty="0"/>
              <a:t>document, form, and announcement are due to the GPD.  GET DEADLINE FROM DEPT. GPD.</a:t>
            </a:r>
          </a:p>
          <a:p>
            <a:pPr>
              <a:buFont typeface="Times" charset="0"/>
              <a:buAutoNum type="arabicPeriod"/>
            </a:pPr>
            <a:r>
              <a:rPr lang="en-US" dirty="0"/>
              <a:t>Materials are read by me in CASE.</a:t>
            </a:r>
          </a:p>
          <a:p>
            <a:pPr>
              <a:buFont typeface="Times" charset="0"/>
              <a:buAutoNum type="arabicPeriod"/>
            </a:pPr>
            <a:r>
              <a:rPr lang="en-US" dirty="0"/>
              <a:t>Share the defense with your department.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371600"/>
            <a:ext cx="5701077" cy="7620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143000"/>
            <a:ext cx="5692618" cy="8001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66800"/>
            <a:ext cx="5746833" cy="80772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3429000"/>
            <a:ext cx="6324600" cy="533400"/>
          </a:xfrm>
          <a:prstGeom prst="rect">
            <a:avLst/>
          </a:prstGeom>
          <a:solidFill>
            <a:srgbClr val="FF00FF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06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39626"/>
            <a:ext cx="6057900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 Student,</a:t>
            </a:r>
          </a:p>
          <a:p>
            <a:endParaRPr lang="en-US" dirty="0"/>
          </a:p>
          <a:p>
            <a:r>
              <a:rPr lang="en-US" dirty="0"/>
              <a:t>Congratulations on finishing your thesis and having two of your chapters published.</a:t>
            </a:r>
          </a:p>
          <a:p>
            <a:endParaRPr lang="en-US" dirty="0"/>
          </a:p>
          <a:p>
            <a:r>
              <a:rPr lang="en-US" dirty="0"/>
              <a:t>The "How to Graduate </a:t>
            </a:r>
            <a:r>
              <a:rPr lang="mr-IN" dirty="0"/>
              <a:t>–</a:t>
            </a:r>
            <a:r>
              <a:rPr lang="en-US" dirty="0"/>
              <a:t> SUMMER 2020" is posted on the college website</a:t>
            </a:r>
          </a:p>
          <a:p>
            <a:endParaRPr lang="en-US" dirty="0"/>
          </a:p>
          <a:p>
            <a:r>
              <a:rPr lang="en-US" dirty="0"/>
              <a:t>Please send an electronic version of your defense announcement to </a:t>
            </a:r>
            <a:r>
              <a:rPr lang="en-US" dirty="0" err="1"/>
              <a:t>Mery</a:t>
            </a:r>
            <a:r>
              <a:rPr lang="en-US" dirty="0"/>
              <a:t> Castro (</a:t>
            </a:r>
            <a:r>
              <a:rPr lang="en-US" dirty="0">
                <a:hlinkClick r:id="rId2"/>
              </a:rPr>
              <a:t>mejiam@fiu.edu</a:t>
            </a:r>
            <a:r>
              <a:rPr lang="en-US" dirty="0"/>
              <a:t>) so we can post it on the CASE website and University Webmail site.  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Please pay attention to the following deadlines for </a:t>
            </a:r>
            <a:r>
              <a:rPr lang="en-US" b="1" dirty="0"/>
              <a:t>SUMMER 2020 </a:t>
            </a:r>
            <a:r>
              <a:rPr lang="en-US" dirty="0"/>
              <a:t>graduation.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76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7825710"/>
            <a:ext cx="990600" cy="124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685800" y="2685872"/>
            <a:ext cx="5943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We need an electronic version of the dissertation or thesis as does UGS. You will work with </a:t>
            </a:r>
            <a:r>
              <a:rPr lang="en-US" b="1" dirty="0"/>
              <a:t>Brandi Course </a:t>
            </a:r>
            <a:r>
              <a:rPr lang="en-US" dirty="0"/>
              <a:t>at UGS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685800" y="4081463"/>
            <a:ext cx="5616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I look to document over to ensure that it is actually defensible; if there is a problem, I will contact you via email &amp; phone.  Make sure the M3/D5 has </a:t>
            </a:r>
            <a:r>
              <a:rPr lang="ja-JP" altLang="en-US" dirty="0"/>
              <a:t>“</a:t>
            </a:r>
            <a:r>
              <a:rPr lang="en-US" altLang="ja-JP" dirty="0"/>
              <a:t>live</a:t>
            </a:r>
            <a:r>
              <a:rPr lang="ja-JP" altLang="en-US" dirty="0"/>
              <a:t>”</a:t>
            </a:r>
            <a:r>
              <a:rPr lang="en-US" altLang="ja-JP" dirty="0"/>
              <a:t> contact info.  </a:t>
            </a:r>
            <a:endParaRPr lang="en-US" dirty="0"/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685800" y="5910263"/>
            <a:ext cx="5159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Your committee may require additional changes to the document before the final version is submitted.  The M3/D5 version is not a draft; follow format rules.  Be proud of your work.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122" y="7924800"/>
            <a:ext cx="90107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609600" y="1137583"/>
            <a:ext cx="58674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/>
              <a:t>Writing Tips:</a:t>
            </a:r>
            <a:endParaRPr lang="en-US" sz="2000" dirty="0"/>
          </a:p>
          <a:p>
            <a:pPr>
              <a:buFont typeface="Times" charset="0"/>
              <a:buAutoNum type="arabicPeriod"/>
            </a:pPr>
            <a:r>
              <a:rPr lang="en-US" sz="2000" dirty="0"/>
              <a:t>Avoid </a:t>
            </a:r>
            <a:r>
              <a:rPr lang="ja-JP" altLang="en-US" sz="2000" dirty="0"/>
              <a:t>“</a:t>
            </a:r>
            <a:r>
              <a:rPr lang="en-US" altLang="ja-JP" sz="2000" dirty="0"/>
              <a:t>This/These/It</a:t>
            </a:r>
            <a:r>
              <a:rPr lang="ja-JP" altLang="en-US" sz="2000" dirty="0"/>
              <a:t>”</a:t>
            </a:r>
            <a:r>
              <a:rPr lang="en-US" altLang="ja-JP" sz="2000" dirty="0"/>
              <a:t> - be specific.</a:t>
            </a:r>
          </a:p>
          <a:p>
            <a:pPr>
              <a:buFont typeface="Times" charset="0"/>
              <a:buAutoNum type="arabicPeriod"/>
            </a:pPr>
            <a:r>
              <a:rPr lang="en-US" sz="2000" dirty="0"/>
              <a:t>Avoid the use of Due to -- Rent is Due, your Thesis is Due, your dissertation is Due -- everything else is the result of something, because of something, or the consequence of something.</a:t>
            </a:r>
          </a:p>
          <a:p>
            <a:pPr>
              <a:buFont typeface="Times" charset="0"/>
              <a:buAutoNum type="arabicPeriod"/>
            </a:pPr>
            <a:r>
              <a:rPr lang="en-US" sz="2000" dirty="0"/>
              <a:t>Avoid </a:t>
            </a:r>
            <a:r>
              <a:rPr lang="ja-JP" altLang="en-US" sz="2000" dirty="0"/>
              <a:t>“</a:t>
            </a:r>
            <a:r>
              <a:rPr lang="en-US" altLang="ja-JP" sz="2000" dirty="0"/>
              <a:t>based on</a:t>
            </a:r>
            <a:r>
              <a:rPr lang="ja-JP" altLang="en-US" sz="2000" dirty="0"/>
              <a:t>”</a:t>
            </a:r>
            <a:r>
              <a:rPr lang="en-US" altLang="ja-JP" sz="2000" dirty="0"/>
              <a:t> - usually you mean on the basis of.  The verb </a:t>
            </a:r>
            <a:r>
              <a:rPr lang="ja-JP" altLang="en-US" sz="2000" dirty="0"/>
              <a:t>“</a:t>
            </a:r>
            <a:r>
              <a:rPr lang="en-US" altLang="ja-JP" sz="2000" dirty="0"/>
              <a:t>to base</a:t>
            </a:r>
            <a:r>
              <a:rPr lang="ja-JP" altLang="en-US" sz="2000" dirty="0"/>
              <a:t>”</a:t>
            </a:r>
            <a:r>
              <a:rPr lang="en-US" altLang="ja-JP" sz="2000" dirty="0"/>
              <a:t> is overworked.</a:t>
            </a:r>
          </a:p>
          <a:p>
            <a:pPr>
              <a:buFont typeface="Times" charset="0"/>
              <a:buAutoNum type="arabicPeriod"/>
            </a:pPr>
            <a:r>
              <a:rPr lang="en-US" sz="2000" dirty="0"/>
              <a:t>Sentences begin and end with words - not symbols, numerals, abbreviations, or acronyms**</a:t>
            </a:r>
          </a:p>
          <a:p>
            <a:pPr>
              <a:buFont typeface="Times" charset="0"/>
              <a:buAutoNum type="arabicPeriod"/>
            </a:pPr>
            <a:r>
              <a:rPr lang="en-US" sz="2000" dirty="0"/>
              <a:t>Avoid contractions in formal writing.</a:t>
            </a:r>
          </a:p>
          <a:p>
            <a:pPr>
              <a:buFont typeface="Times" charset="0"/>
              <a:buAutoNum type="arabicPeriod"/>
            </a:pPr>
            <a:r>
              <a:rPr lang="en-US" sz="2000" dirty="0"/>
              <a:t>Watch Comparatives (more than ?, less than ?, equal to what?, better than what?).</a:t>
            </a:r>
          </a:p>
          <a:p>
            <a:pPr>
              <a:buFont typeface="Times" charset="0"/>
              <a:buAutoNum type="arabicPeriod"/>
            </a:pPr>
            <a:r>
              <a:rPr lang="en-US" sz="2000" dirty="0"/>
              <a:t>Avoid starting sentences with conjunctions.</a:t>
            </a:r>
          </a:p>
          <a:p>
            <a:pPr>
              <a:buFont typeface="Times" charset="0"/>
              <a:buAutoNum type="arabicPeriod"/>
            </a:pPr>
            <a:r>
              <a:rPr lang="en-US" sz="2000" dirty="0"/>
              <a:t>Datum is; data are</a:t>
            </a:r>
          </a:p>
          <a:p>
            <a:pPr>
              <a:buFont typeface="Times" charset="0"/>
              <a:buAutoNum type="arabicPeriod"/>
            </a:pPr>
            <a:r>
              <a:rPr lang="en-US" sz="2000" dirty="0"/>
              <a:t>i.e., and e.g., always take a comma</a:t>
            </a:r>
          </a:p>
          <a:p>
            <a:pPr>
              <a:buFont typeface="Times" charset="0"/>
              <a:buAutoNum type="arabicPeriod"/>
            </a:pPr>
            <a:r>
              <a:rPr lang="en-US" sz="2000" dirty="0"/>
              <a:t>et al. is abbreviation for et alia (al. takes a period).  Et cetera is abbreviated with etc. – it also takes a period.</a:t>
            </a:r>
          </a:p>
          <a:p>
            <a:pPr>
              <a:buFont typeface="Times" charset="0"/>
              <a:buAutoNum type="arabicPeriod"/>
            </a:pPr>
            <a:r>
              <a:rPr lang="en-US" sz="2000" dirty="0"/>
              <a:t>Avoid Orphan Headings – need one line of text per heading.</a:t>
            </a:r>
          </a:p>
          <a:p>
            <a:pPr>
              <a:buFont typeface="Times" charset="0"/>
              <a:buAutoNum type="arabicPeriod"/>
            </a:pPr>
            <a:r>
              <a:rPr lang="en-US" sz="2000" dirty="0"/>
              <a:t>Read it out loud—your ears are good editors!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1256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2713038" y="1676400"/>
            <a:ext cx="3408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Seminar Presentation &amp; </a:t>
            </a:r>
          </a:p>
          <a:p>
            <a:r>
              <a:rPr lang="en-US" b="1" dirty="0"/>
              <a:t>the rest of it.........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365125" y="3781425"/>
            <a:ext cx="61118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rabicPeriod"/>
            </a:pPr>
            <a:r>
              <a:rPr lang="en-US" dirty="0"/>
              <a:t>Practice, practice, practice (6Ps).</a:t>
            </a:r>
          </a:p>
          <a:p>
            <a:pPr>
              <a:buFont typeface="Times" charset="0"/>
              <a:buAutoNum type="arabicPeriod"/>
            </a:pPr>
            <a:r>
              <a:rPr lang="en-US" dirty="0"/>
              <a:t>Make sure committee members have the rubrics (CASE website).</a:t>
            </a:r>
          </a:p>
          <a:p>
            <a:pPr>
              <a:buFont typeface="Times" charset="0"/>
              <a:buAutoNum type="arabicPeriod"/>
            </a:pPr>
            <a:r>
              <a:rPr lang="en-US" dirty="0"/>
              <a:t>MP submits Rubrics to GPD not CASE.</a:t>
            </a:r>
          </a:p>
          <a:p>
            <a:pPr>
              <a:buFont typeface="Times" charset="0"/>
              <a:buAutoNum type="arabicPeriod"/>
            </a:pPr>
            <a:r>
              <a:rPr lang="en-US" dirty="0"/>
              <a:t>Defend. Circulate the form to your Major Prof &amp; Committee members.</a:t>
            </a:r>
          </a:p>
          <a:p>
            <a:pPr>
              <a:buFont typeface="Times" charset="0"/>
              <a:buAutoNum type="arabicPeriod"/>
            </a:pPr>
            <a:r>
              <a:rPr lang="en-US" dirty="0"/>
              <a:t>Make sure you have final  ETD signature form and sign both pages.</a:t>
            </a:r>
          </a:p>
          <a:p>
            <a:pPr>
              <a:buFont typeface="Times" charset="0"/>
              <a:buAutoNum type="arabicPeriod"/>
            </a:pPr>
            <a:r>
              <a:rPr lang="en-US" dirty="0"/>
              <a:t>Move the final ETD packet to the GPD.</a:t>
            </a:r>
          </a:p>
          <a:p>
            <a:pPr>
              <a:buFont typeface="Times" charset="0"/>
              <a:buAutoNum type="arabicPeriod"/>
            </a:pPr>
            <a:r>
              <a:rPr lang="en-US" dirty="0"/>
              <a:t>I need a final electronic copy of the dissertation to look at one more time for format.</a:t>
            </a:r>
          </a:p>
          <a:p>
            <a:pPr>
              <a:buFont typeface="Times" charset="0"/>
              <a:buAutoNum type="arabicPeriod"/>
            </a:pPr>
            <a:r>
              <a:rPr lang="en-US" dirty="0"/>
              <a:t>MAKE SURE FORMS ARE CURRENT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5800"/>
            <a:ext cx="6858000" cy="52227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352800" y="4648200"/>
            <a:ext cx="609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4" name="Picture 14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7620000"/>
            <a:ext cx="11541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8010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776040" cy="766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5673275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5549887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025" y="7162800"/>
            <a:ext cx="139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4651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 cap="all" dirty="0">
                <a:ea typeface="+mn-ea"/>
                <a:cs typeface="+mn-cs"/>
              </a:rPr>
              <a:t>embargo</a:t>
            </a: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228600" y="2967038"/>
            <a:ext cx="6400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If you wish to have a permanent embargo on the thesis/dissertation, you must submit a petition to graduate requirements.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025" y="7391400"/>
            <a:ext cx="139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1219200" y="2135187"/>
            <a:ext cx="455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After you finish the revisions........</a:t>
            </a: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28600" y="3735387"/>
            <a:ext cx="6400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/>
              <a:t>Get the revisions to UGS as soon as you can after the defense to speed the process along.</a:t>
            </a:r>
          </a:p>
          <a:p>
            <a:pPr>
              <a:spcBef>
                <a:spcPct val="50000"/>
              </a:spcBef>
            </a:pP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025" y="7315200"/>
            <a:ext cx="139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1219200" y="1752600"/>
            <a:ext cx="455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After you finish the revisions........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152400" y="24384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/>
              <a:t>Bindery:  D&amp;B (Hialeah) 305.885.5215</a:t>
            </a:r>
          </a:p>
          <a:p>
            <a:pPr>
              <a:spcBef>
                <a:spcPct val="50000"/>
              </a:spcBef>
            </a:pPr>
            <a:r>
              <a:rPr lang="en-US" sz="3600"/>
              <a:t>Boca Book Binding:  </a:t>
            </a:r>
            <a:r>
              <a:rPr lang="en-US" sz="3600">
                <a:hlinkClick r:id="rId3"/>
              </a:rPr>
              <a:t>http://www.bocabookbinding.com/</a:t>
            </a:r>
            <a:endParaRPr lang="en-US" sz="3600"/>
          </a:p>
          <a:p>
            <a:pPr>
              <a:spcBef>
                <a:spcPct val="50000"/>
              </a:spcBef>
            </a:pPr>
            <a:r>
              <a:rPr lang="en-US" sz="3600"/>
              <a:t>http://www.lulu.com </a:t>
            </a:r>
          </a:p>
          <a:p>
            <a:pPr>
              <a:spcBef>
                <a:spcPct val="50000"/>
              </a:spcBef>
            </a:pPr>
            <a:r>
              <a:rPr lang="en-US" sz="3600"/>
              <a:t>http://www.phdbookbinding.com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6629400"/>
            <a:ext cx="18827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1779588" y="1952685"/>
            <a:ext cx="347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Document Deadlines........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381000" y="2562285"/>
            <a:ext cx="6019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Final ETD form and final documents are due:  Check with GPD</a:t>
            </a:r>
          </a:p>
          <a:p>
            <a:pPr>
              <a:spcBef>
                <a:spcPct val="50000"/>
              </a:spcBef>
            </a:pPr>
            <a:r>
              <a:rPr lang="en-US" dirty="0"/>
              <a:t>Final ETD form and final documents due to CASE on </a:t>
            </a:r>
            <a:r>
              <a:rPr lang="en-US" b="1" dirty="0"/>
              <a:t>25 NOVEMBER 2020.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i</a:t>
            </a:r>
            <a:r>
              <a:rPr lang="en-US" dirty="0"/>
              <a:t> will look the document over for any format errors and I will move the Final ETD package to UGS for you.  </a:t>
            </a:r>
          </a:p>
          <a:p>
            <a:pPr>
              <a:spcBef>
                <a:spcPct val="50000"/>
              </a:spcBef>
            </a:pPr>
            <a:r>
              <a:rPr lang="en-US" dirty="0"/>
              <a:t>Final ETD form and final documents are due to UGS on </a:t>
            </a:r>
            <a:r>
              <a:rPr lang="en-US" b="1" dirty="0"/>
              <a:t>4 DECEMBER 2020.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&#10;sunset.psd                                                     0004CFCFchupito                        BE0C1A2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2719388" y="6384925"/>
            <a:ext cx="162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Questions?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65500"/>
            <a:ext cx="6858000" cy="2392739"/>
          </a:xfrm>
          <a:prstGeom prst="rect">
            <a:avLst/>
          </a:prstGeom>
        </p:spPr>
      </p:pic>
      <p:pic>
        <p:nvPicPr>
          <p:cNvPr id="3" name="Picture 14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7620000"/>
            <a:ext cx="11541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33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65500"/>
            <a:ext cx="6858000" cy="2392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81000" y="5105400"/>
            <a:ext cx="2133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4" name="Picture 14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7620000"/>
            <a:ext cx="11541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99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4" descr="the scream face.psd                                            0004874Bchupito                        BE0C1A21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7620000"/>
            <a:ext cx="11541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6683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88341</TotalTime>
  <Words>1316</Words>
  <Application>Microsoft Macintosh PowerPoint</Application>
  <PresentationFormat>On-screen Show (4:3)</PresentationFormat>
  <Paragraphs>151</Paragraphs>
  <Slides>67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ＭＳ Ｐゴシック</vt:lpstr>
      <vt:lpstr>Times</vt:lpstr>
      <vt:lpstr>Blank Presentation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International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Donnelly</dc:creator>
  <cp:lastModifiedBy>Nathaniel Rabner</cp:lastModifiedBy>
  <cp:revision>243</cp:revision>
  <cp:lastPrinted>2020-09-03T22:13:18Z</cp:lastPrinted>
  <dcterms:created xsi:type="dcterms:W3CDTF">2013-05-09T11:04:39Z</dcterms:created>
  <dcterms:modified xsi:type="dcterms:W3CDTF">2020-09-03T22:14:00Z</dcterms:modified>
</cp:coreProperties>
</file>